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2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210FA-475C-435B-8794-D587C95C6CA3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143000"/>
            <a:ext cx="4375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6A23-BB48-4C77-BA6F-77FB67313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43000"/>
            <a:ext cx="437515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48ACA-6C0D-4DCC-A512-6A4DA29499C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92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22363"/>
            <a:ext cx="82622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602038"/>
            <a:ext cx="7290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6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02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85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32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05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14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02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91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14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97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9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4FD6-9EEC-4BC3-A010-CC7AF5D08E74}" type="datetimeFigureOut">
              <a:rPr lang="fr-FR" smtClean="0"/>
              <a:t>29/08/2021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B27E2-3B83-4E77-B8FE-00D25590E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50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FE3DA6A1-28E9-4224-A6CF-EA29B88930A0}"/>
              </a:ext>
            </a:extLst>
          </p:cNvPr>
          <p:cNvSpPr/>
          <p:nvPr/>
        </p:nvSpPr>
        <p:spPr>
          <a:xfrm rot="5400000">
            <a:off x="1958019" y="799128"/>
            <a:ext cx="84584" cy="2163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B7E7D5-9A33-49B0-915D-EE77DC754FC2}"/>
              </a:ext>
            </a:extLst>
          </p:cNvPr>
          <p:cNvSpPr/>
          <p:nvPr/>
        </p:nvSpPr>
        <p:spPr>
          <a:xfrm rot="5400000">
            <a:off x="1958019" y="10091"/>
            <a:ext cx="84584" cy="2163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F9CB0E2-72BE-4947-8D13-6019F11B4C68}"/>
              </a:ext>
            </a:extLst>
          </p:cNvPr>
          <p:cNvSpPr/>
          <p:nvPr/>
        </p:nvSpPr>
        <p:spPr>
          <a:xfrm rot="5400000">
            <a:off x="5003890" y="3721346"/>
            <a:ext cx="84584" cy="1465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57" name="Flèche : bas 56">
            <a:extLst>
              <a:ext uri="{FF2B5EF4-FFF2-40B4-BE49-F238E27FC236}">
                <a16:creationId xmlns:a16="http://schemas.microsoft.com/office/drawing/2014/main" id="{8FAF0D79-6BCB-4A3A-9BF9-09378A1FD8CF}"/>
              </a:ext>
            </a:extLst>
          </p:cNvPr>
          <p:cNvSpPr/>
          <p:nvPr/>
        </p:nvSpPr>
        <p:spPr>
          <a:xfrm rot="16200000">
            <a:off x="8128593" y="619275"/>
            <a:ext cx="95079" cy="2226787"/>
          </a:xfrm>
          <a:prstGeom prst="downArrow">
            <a:avLst>
              <a:gd name="adj1" fmla="val 100000"/>
              <a:gd name="adj2" fmla="val 942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56" name="Flèche : bas 55">
            <a:extLst>
              <a:ext uri="{FF2B5EF4-FFF2-40B4-BE49-F238E27FC236}">
                <a16:creationId xmlns:a16="http://schemas.microsoft.com/office/drawing/2014/main" id="{48DC8DA3-03D6-4AFE-A0C6-79B7D7A34A21}"/>
              </a:ext>
            </a:extLst>
          </p:cNvPr>
          <p:cNvSpPr/>
          <p:nvPr/>
        </p:nvSpPr>
        <p:spPr>
          <a:xfrm rot="16200000">
            <a:off x="8128593" y="2181224"/>
            <a:ext cx="95079" cy="2226787"/>
          </a:xfrm>
          <a:prstGeom prst="downArrow">
            <a:avLst>
              <a:gd name="adj1" fmla="val 100000"/>
              <a:gd name="adj2" fmla="val 942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55" name="Flèche : bas 54">
            <a:extLst>
              <a:ext uri="{FF2B5EF4-FFF2-40B4-BE49-F238E27FC236}">
                <a16:creationId xmlns:a16="http://schemas.microsoft.com/office/drawing/2014/main" id="{3A8206B5-1447-4EA9-A854-11FF1898FB48}"/>
              </a:ext>
            </a:extLst>
          </p:cNvPr>
          <p:cNvSpPr/>
          <p:nvPr/>
        </p:nvSpPr>
        <p:spPr>
          <a:xfrm>
            <a:off x="4817923" y="2844565"/>
            <a:ext cx="99853" cy="1325992"/>
          </a:xfrm>
          <a:prstGeom prst="downArrow">
            <a:avLst>
              <a:gd name="adj1" fmla="val 100000"/>
              <a:gd name="adj2" fmla="val 942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D418B1E-86D3-4F97-931A-FED8A6DABB3F}"/>
              </a:ext>
            </a:extLst>
          </p:cNvPr>
          <p:cNvSpPr/>
          <p:nvPr/>
        </p:nvSpPr>
        <p:spPr>
          <a:xfrm rot="5400000">
            <a:off x="2996728" y="901974"/>
            <a:ext cx="94715" cy="39910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27C9CD7-661D-4266-B12A-52D2F3C85D10}"/>
              </a:ext>
            </a:extLst>
          </p:cNvPr>
          <p:cNvSpPr/>
          <p:nvPr/>
        </p:nvSpPr>
        <p:spPr>
          <a:xfrm rot="5400000">
            <a:off x="4644121" y="367485"/>
            <a:ext cx="84584" cy="2163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0648DC4-7A71-415C-80CD-D32359C14B7B}"/>
              </a:ext>
            </a:extLst>
          </p:cNvPr>
          <p:cNvSpPr/>
          <p:nvPr/>
        </p:nvSpPr>
        <p:spPr>
          <a:xfrm rot="5400000">
            <a:off x="2836872" y="902832"/>
            <a:ext cx="88656" cy="10538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35"/>
          </a:p>
        </p:txBody>
      </p:sp>
      <p:graphicFrame>
        <p:nvGraphicFramePr>
          <p:cNvPr id="122" name="Tableau 14">
            <a:extLst>
              <a:ext uri="{FF2B5EF4-FFF2-40B4-BE49-F238E27FC236}">
                <a16:creationId xmlns:a16="http://schemas.microsoft.com/office/drawing/2014/main" id="{A43EE48D-6430-41B5-9F5A-123A166A8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21597"/>
              </p:ext>
            </p:extLst>
          </p:nvPr>
        </p:nvGraphicFramePr>
        <p:xfrm>
          <a:off x="5598097" y="653707"/>
          <a:ext cx="1620777" cy="41428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20777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52579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5 Farines biologiques</a:t>
                      </a:r>
                    </a:p>
                  </a:txBody>
                  <a:tcPr marL="72902" marR="72902" marT="57403" marB="0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Check">
                      <a:fgClr>
                        <a:schemeClr val="bg1">
                          <a:lumMod val="95000"/>
                        </a:schemeClr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4975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 très variable</a:t>
                      </a:r>
                      <a:br>
                        <a:rPr lang="fr-FR" sz="8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Contrat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 tacite</a:t>
                      </a:r>
                      <a:br>
                        <a:rPr lang="fr-FR" sz="8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Logistique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transport par le moulin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  <a:tr h="625120"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Débouché 1</a:t>
                      </a:r>
                      <a:br>
                        <a:rPr lang="fr-FR" sz="8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Prix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XX€/kg TTC</a:t>
                      </a:r>
                      <a:br>
                        <a:rPr lang="fr-FR" sz="8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90 %</a:t>
                      </a: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80825"/>
                  </a:ext>
                </a:extLst>
              </a:tr>
              <a:tr h="2767591"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Débouché 2 </a:t>
                      </a:r>
                      <a:br>
                        <a:rPr lang="fr-FR" sz="8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Prix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XX€/kg TTC</a:t>
                      </a:r>
                      <a:br>
                        <a:rPr lang="fr-FR" sz="8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10 %</a:t>
                      </a: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41053"/>
                  </a:ext>
                </a:extLst>
              </a:tr>
            </a:tbl>
          </a:graphicData>
        </a:graphic>
      </p:graphicFrame>
      <p:graphicFrame>
        <p:nvGraphicFramePr>
          <p:cNvPr id="129" name="Tableau 14">
            <a:extLst>
              <a:ext uri="{FF2B5EF4-FFF2-40B4-BE49-F238E27FC236}">
                <a16:creationId xmlns:a16="http://schemas.microsoft.com/office/drawing/2014/main" id="{996DD1AC-F4F1-436B-B6A9-7424E7160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09543"/>
              </p:ext>
            </p:extLst>
          </p:nvPr>
        </p:nvGraphicFramePr>
        <p:xfrm>
          <a:off x="2034292" y="657709"/>
          <a:ext cx="1717250" cy="15827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17250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73131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Blé panifiable</a:t>
                      </a:r>
                    </a:p>
                  </a:txBody>
                  <a:tcPr marL="72902" marR="72902" marT="57403" marB="0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Check">
                      <a:fgClr>
                        <a:schemeClr val="bg1">
                          <a:lumMod val="95000"/>
                        </a:schemeClr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6342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Contrat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800" b="0" dirty="0"/>
                        <a:t>acite </a:t>
                      </a:r>
                      <a:r>
                        <a:rPr lang="fr-FR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renouvelé d’une année sur l’autre, pas d’obligation de rendement. Le moulin fournit les semences.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  <a:tr h="375365"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Prix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XX € T/HT</a:t>
                      </a:r>
                      <a:br>
                        <a:rPr lang="fr-FR" sz="8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</a:p>
                  </a:txBody>
                  <a:tcPr marL="72902" marR="72902" marT="57403" marB="57403"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80825"/>
                  </a:ext>
                </a:extLst>
              </a:tr>
              <a:tr h="299974"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Logistique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transport par le moulin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81402"/>
                  </a:ext>
                </a:extLst>
              </a:tr>
            </a:tbl>
          </a:graphicData>
        </a:graphic>
      </p:graphicFrame>
      <p:graphicFrame>
        <p:nvGraphicFramePr>
          <p:cNvPr id="130" name="Tableau 14">
            <a:extLst>
              <a:ext uri="{FF2B5EF4-FFF2-40B4-BE49-F238E27FC236}">
                <a16:creationId xmlns:a16="http://schemas.microsoft.com/office/drawing/2014/main" id="{634FBD7D-19F5-4A7D-A266-92C772101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623156"/>
              </p:ext>
            </p:extLst>
          </p:nvPr>
        </p:nvGraphicFramePr>
        <p:xfrm>
          <a:off x="2034292" y="2773777"/>
          <a:ext cx="1717250" cy="12858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17250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0163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Blé panifiable</a:t>
                      </a:r>
                    </a:p>
                  </a:txBody>
                  <a:tcPr marL="72902" marR="72902" marT="57403" marB="0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Check">
                      <a:fgClr>
                        <a:schemeClr val="bg1">
                          <a:lumMod val="95000"/>
                        </a:schemeClr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Contrat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0" dirty="0"/>
                        <a:t>Achat de blé en cas de manque. Mouture à façon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Prix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  <a:br>
                        <a:rPr lang="fr-FR" sz="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 NC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80825"/>
                  </a:ext>
                </a:extLst>
              </a:tr>
              <a:tr h="285732">
                <a:tc>
                  <a:txBody>
                    <a:bodyPr/>
                    <a:lstStyle/>
                    <a:p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Logistique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81402"/>
                  </a:ext>
                </a:extLst>
              </a:tr>
            </a:tbl>
          </a:graphicData>
        </a:graphic>
      </p:graphicFrame>
      <p:graphicFrame>
        <p:nvGraphicFramePr>
          <p:cNvPr id="133" name="Tableau 14">
            <a:extLst>
              <a:ext uri="{FF2B5EF4-FFF2-40B4-BE49-F238E27FC236}">
                <a16:creationId xmlns:a16="http://schemas.microsoft.com/office/drawing/2014/main" id="{1B2D792B-7BBE-4CC5-A64E-058FE5C83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3686"/>
              </p:ext>
            </p:extLst>
          </p:nvPr>
        </p:nvGraphicFramePr>
        <p:xfrm>
          <a:off x="4234366" y="3675753"/>
          <a:ext cx="1303637" cy="36996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3637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369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Logistique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prise en charge par le moulin de sales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</a:tbl>
          </a:graphicData>
        </a:graphic>
      </p:graphicFrame>
      <p:sp>
        <p:nvSpPr>
          <p:cNvPr id="184" name="ZoneTexte 183">
            <a:extLst>
              <a:ext uri="{FF2B5EF4-FFF2-40B4-BE49-F238E27FC236}">
                <a16:creationId xmlns:a16="http://schemas.microsoft.com/office/drawing/2014/main" id="{5FE0A050-7036-42D2-9B13-B7BE80887E9A}"/>
              </a:ext>
            </a:extLst>
          </p:cNvPr>
          <p:cNvSpPr txBox="1"/>
          <p:nvPr/>
        </p:nvSpPr>
        <p:spPr>
          <a:xfrm>
            <a:off x="448250" y="5149720"/>
            <a:ext cx="4033791" cy="58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76" b="1" dirty="0"/>
              <a:t>Schéma d’organisation</a:t>
            </a:r>
            <a:br>
              <a:rPr lang="fr-FR" sz="1435" b="1" dirty="0"/>
            </a:br>
            <a:r>
              <a:rPr lang="fr-FR" sz="797" dirty="0">
                <a:sym typeface="Wingdings" panose="05000000000000000000" pitchFamily="2" charset="2"/>
              </a:rPr>
              <a:t></a:t>
            </a:r>
            <a:r>
              <a:rPr lang="fr-FR" sz="957" dirty="0"/>
              <a:t> membres de l’association moulin de </a:t>
            </a:r>
            <a:r>
              <a:rPr lang="fr-FR" sz="957" dirty="0" err="1"/>
              <a:t>Pomairol</a:t>
            </a:r>
            <a:br>
              <a:rPr lang="fr-FR" sz="957" dirty="0"/>
            </a:br>
            <a:r>
              <a:rPr lang="fr-FR" sz="957" dirty="0">
                <a:solidFill>
                  <a:srgbClr val="FF0000"/>
                </a:solidFill>
                <a:sym typeface="Wingdings" panose="05000000000000000000" pitchFamily="2" charset="2"/>
              </a:rPr>
              <a:t> autre lien entre acteur</a:t>
            </a:r>
            <a:endParaRPr lang="fr-FR" sz="957" dirty="0">
              <a:solidFill>
                <a:srgbClr val="FF0000"/>
              </a:solidFill>
            </a:endParaRPr>
          </a:p>
        </p:txBody>
      </p:sp>
      <p:graphicFrame>
        <p:nvGraphicFramePr>
          <p:cNvPr id="222" name="Tableau 14">
            <a:extLst>
              <a:ext uri="{FF2B5EF4-FFF2-40B4-BE49-F238E27FC236}">
                <a16:creationId xmlns:a16="http://schemas.microsoft.com/office/drawing/2014/main" id="{07FF5FE0-0BE0-4609-929D-A39F2CD3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52955"/>
              </p:ext>
            </p:extLst>
          </p:nvPr>
        </p:nvGraphicFramePr>
        <p:xfrm>
          <a:off x="521816" y="657708"/>
          <a:ext cx="1452972" cy="6391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52972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4 paysans boulanger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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Production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  <a:br>
                        <a:rPr lang="fr-FR" sz="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 total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</a:tbl>
          </a:graphicData>
        </a:graphic>
      </p:graphicFrame>
      <p:graphicFrame>
        <p:nvGraphicFramePr>
          <p:cNvPr id="223" name="Tableau 14">
            <a:extLst>
              <a:ext uri="{FF2B5EF4-FFF2-40B4-BE49-F238E27FC236}">
                <a16:creationId xmlns:a16="http://schemas.microsoft.com/office/drawing/2014/main" id="{4526D32A-3961-46B0-923C-F67895D93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36000"/>
              </p:ext>
            </p:extLst>
          </p:nvPr>
        </p:nvGraphicFramePr>
        <p:xfrm>
          <a:off x="514179" y="1473682"/>
          <a:ext cx="1452972" cy="76674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52972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 agriculteurs bio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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4975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Production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céréales à variété anciennes</a:t>
                      </a:r>
                      <a:br>
                        <a:rPr lang="fr-FR" sz="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 total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</a:tbl>
          </a:graphicData>
        </a:graphic>
      </p:graphicFrame>
      <p:graphicFrame>
        <p:nvGraphicFramePr>
          <p:cNvPr id="224" name="Tableau 14">
            <a:extLst>
              <a:ext uri="{FF2B5EF4-FFF2-40B4-BE49-F238E27FC236}">
                <a16:creationId xmlns:a16="http://schemas.microsoft.com/office/drawing/2014/main" id="{C94945A5-6CAC-442C-978D-6615F3CA7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12262"/>
              </p:ext>
            </p:extLst>
          </p:nvPr>
        </p:nvGraphicFramePr>
        <p:xfrm>
          <a:off x="513257" y="2773776"/>
          <a:ext cx="1460940" cy="12770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60940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Autres agriculteurs</a:t>
                      </a: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1007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Production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NC</a:t>
                      </a:r>
                      <a:br>
                        <a:rPr lang="fr-FR" sz="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Volume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</a:tbl>
          </a:graphicData>
        </a:graphic>
      </p:graphicFrame>
      <p:graphicFrame>
        <p:nvGraphicFramePr>
          <p:cNvPr id="44" name="Tableau 14">
            <a:extLst>
              <a:ext uri="{FF2B5EF4-FFF2-40B4-BE49-F238E27FC236}">
                <a16:creationId xmlns:a16="http://schemas.microsoft.com/office/drawing/2014/main" id="{7C32DE8D-A8A5-4EAA-A88D-4CA2A576E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47784"/>
              </p:ext>
            </p:extLst>
          </p:nvPr>
        </p:nvGraphicFramePr>
        <p:xfrm>
          <a:off x="4234366" y="653706"/>
          <a:ext cx="1303636" cy="285009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3636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Moulin XXX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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2580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Activité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de tri stockage</a:t>
                      </a:r>
                      <a:br>
                        <a:rPr lang="fr-FR" sz="8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et transformation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</a:tbl>
          </a:graphicData>
        </a:graphic>
      </p:graphicFrame>
      <p:graphicFrame>
        <p:nvGraphicFramePr>
          <p:cNvPr id="45" name="Tableau 14">
            <a:extLst>
              <a:ext uri="{FF2B5EF4-FFF2-40B4-BE49-F238E27FC236}">
                <a16:creationId xmlns:a16="http://schemas.microsoft.com/office/drawing/2014/main" id="{FB51917A-1E18-4A70-BFB2-BAB5A3389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97664"/>
              </p:ext>
            </p:extLst>
          </p:nvPr>
        </p:nvGraphicFramePr>
        <p:xfrm>
          <a:off x="4234366" y="4221088"/>
          <a:ext cx="1303636" cy="5648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3636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autres moulins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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Activité </a:t>
                      </a: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de transformation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</a:tbl>
          </a:graphicData>
        </a:graphic>
      </p:graphicFrame>
      <p:graphicFrame>
        <p:nvGraphicFramePr>
          <p:cNvPr id="47" name="Tableau 14">
            <a:extLst>
              <a:ext uri="{FF2B5EF4-FFF2-40B4-BE49-F238E27FC236}">
                <a16:creationId xmlns:a16="http://schemas.microsoft.com/office/drawing/2014/main" id="{CF46AC4E-94BD-4D69-92C2-F19A59AC6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947373"/>
              </p:ext>
            </p:extLst>
          </p:nvPr>
        </p:nvGraphicFramePr>
        <p:xfrm>
          <a:off x="7615787" y="1302411"/>
          <a:ext cx="1414588" cy="8605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4588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Débouché 1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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</a:rPr>
                        <a:t>Vente sur les marchés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</a:rPr>
                        <a:t>Prix de vente :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XX€/kg TTC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41036"/>
                  </a:ext>
                </a:extLst>
              </a:tr>
            </a:tbl>
          </a:graphicData>
        </a:graphic>
      </p:graphicFrame>
      <p:graphicFrame>
        <p:nvGraphicFramePr>
          <p:cNvPr id="48" name="Tableau 14">
            <a:extLst>
              <a:ext uri="{FF2B5EF4-FFF2-40B4-BE49-F238E27FC236}">
                <a16:creationId xmlns:a16="http://schemas.microsoft.com/office/drawing/2014/main" id="{D571A635-46D6-4253-98FA-D73BC7845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92079"/>
              </p:ext>
            </p:extLst>
          </p:nvPr>
        </p:nvGraphicFramePr>
        <p:xfrm>
          <a:off x="7615787" y="2728538"/>
          <a:ext cx="1414588" cy="10091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4588">
                  <a:extLst>
                    <a:ext uri="{9D8B030D-6E8A-4147-A177-3AD203B41FA5}">
                      <a16:colId xmlns:a16="http://schemas.microsoft.com/office/drawing/2014/main" val="428318574"/>
                    </a:ext>
                  </a:extLst>
                </a:gridCol>
              </a:tblGrid>
              <a:tr h="26920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Débouché 2 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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902" marR="72902" marT="57403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09982"/>
                  </a:ext>
                </a:extLst>
              </a:tr>
              <a:tr h="497542">
                <a:tc>
                  <a:txBody>
                    <a:bodyPr/>
                    <a:lstStyle/>
                    <a:p>
                      <a:pPr algn="l"/>
                      <a:r>
                        <a:rPr lang="fr-FR" sz="800" b="1" dirty="0"/>
                        <a:t>Vente à 3 boulangers professionnels</a:t>
                      </a:r>
                      <a:br>
                        <a:rPr lang="fr-FR" sz="800" dirty="0"/>
                      </a:br>
                      <a:r>
                        <a:rPr lang="fr-FR" sz="800" i="1" dirty="0"/>
                        <a:t>Dans l’Aude</a:t>
                      </a:r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59992"/>
                  </a:ext>
                </a:extLst>
              </a:tr>
              <a:tr h="242385">
                <a:tc>
                  <a:txBody>
                    <a:bodyPr/>
                    <a:lstStyle/>
                    <a:p>
                      <a:pPr algn="l"/>
                      <a:r>
                        <a:rPr lang="fr-FR" sz="800" b="1" i="0" dirty="0"/>
                        <a:t>Prix de vente : 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XX€/kg TTC</a:t>
                      </a:r>
                      <a:endParaRPr lang="fr-FR" sz="800" b="1" i="0" dirty="0"/>
                    </a:p>
                  </a:txBody>
                  <a:tcPr marL="72902" marR="72902" marT="57403" marB="57403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9943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48DCD9B-C39C-424A-8D77-D082524CF124}"/>
              </a:ext>
            </a:extLst>
          </p:cNvPr>
          <p:cNvSpPr txBox="1"/>
          <p:nvPr/>
        </p:nvSpPr>
        <p:spPr>
          <a:xfrm>
            <a:off x="448250" y="5830952"/>
            <a:ext cx="8841276" cy="24622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Description du schéma-</a:t>
            </a:r>
          </a:p>
        </p:txBody>
      </p:sp>
    </p:spTree>
    <p:extLst>
      <p:ext uri="{BB962C8B-B14F-4D97-AF65-F5344CB8AC3E}">
        <p14:creationId xmlns:p14="http://schemas.microsoft.com/office/powerpoint/2010/main" val="32776690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209</Words>
  <Application>Microsoft Office PowerPoint</Application>
  <PresentationFormat>Personnalisé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Appert</dc:creator>
  <cp:lastModifiedBy>Paul Appert</cp:lastModifiedBy>
  <cp:revision>2</cp:revision>
  <dcterms:created xsi:type="dcterms:W3CDTF">2021-05-12T10:21:48Z</dcterms:created>
  <dcterms:modified xsi:type="dcterms:W3CDTF">2021-08-29T14:40:22Z</dcterms:modified>
</cp:coreProperties>
</file>