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71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0AD"/>
    <a:srgbClr val="E13E4B"/>
    <a:srgbClr val="E76247"/>
    <a:srgbClr val="EA7760"/>
    <a:srgbClr val="C69C73"/>
    <a:srgbClr val="EC8F56"/>
    <a:srgbClr val="1C100E"/>
    <a:srgbClr val="C88572"/>
    <a:srgbClr val="DDFACE"/>
    <a:srgbClr val="FB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2360" autoAdjust="0"/>
  </p:normalViewPr>
  <p:slideViewPr>
    <p:cSldViewPr>
      <p:cViewPr varScale="1">
        <p:scale>
          <a:sx n="99" d="100"/>
          <a:sy n="99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B9A6E-1CD5-4CDA-B1DC-B0288E3BCCAD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B5AC9-B766-42F6-BD24-030234F96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66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2B5AC9-B766-42F6-BD24-030234F9621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30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2B5AC9-B766-42F6-BD24-030234F9621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34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2B5AC9-B766-42F6-BD24-030234F9621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610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2B5AC9-B766-42F6-BD24-030234F9621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94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673B4-2E40-40C7-8E38-51C9D9939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57B94C-80E2-446E-87D6-26B1BE08F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81AF24-D398-483B-B9DF-4DAE03390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F36B76-2BA0-4C12-84C0-8E00035C0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5A2C4-7C1C-4382-AC65-8A689C18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1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B49F3-3CCD-4084-BFDB-3989EADE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6612E7-B494-4EB4-8322-C8F258F6C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68720C-C62A-4F72-919B-A64AD67C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3A411-3121-426C-9D11-34523033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77E297-874B-4E0D-9802-0171A7D10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95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20493F-38B8-4EDF-B9F2-EB160330F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7F1721-B0DC-488C-A02B-E2A83A42A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A05B20-CE0D-4791-B06E-A474A146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3C9177-3AED-4809-96D2-3E12CC19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C2D744-5D55-4DD9-B0AD-EF6CD438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80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CD165-B236-4E00-9358-5B782A05A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0A9A6C-2175-4630-9556-1C765875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75F3DD-92AC-4FE9-915E-0A779632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0C096E-A61E-43EB-963C-9A4F7ACE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0BAB5B-8997-475E-9EF9-39D27146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25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D7566-975F-42E7-B692-DE4F76B3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6E30E6-2ED1-47FC-A6DC-3476249F0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69FEFC-71DC-402F-8369-040FDFEA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9131F5-7D59-4606-92B9-5EB8AB20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04FD9F-5F80-45A1-93CB-BA89388E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98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8F572-48AD-4E5E-B853-2E5424E9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F2376B-8566-4857-89B6-75BA9D040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36C708-A64F-428A-ADEF-900ECA0FC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3E5E3D-DD89-429C-A31D-75E51BAB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C56AD4-69A7-4493-A131-EEE9D5F5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9B1719-FE35-4DAA-A0E3-2F5ED7157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28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10D8F-D4FA-4FA2-AD7E-4457B014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E00C11-3692-4D80-B935-0A350B027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296AFD-2681-4081-A7D8-3FB400289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42A1B6-CB50-4F9D-9F17-0779B84DB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A88CF4D-6DFD-48BE-81CD-2A05F0336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4BA7B7-5EE2-45FA-B2C0-838340E6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22DBCB-2944-42FD-8696-EDEF3C80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72842B-5449-41DF-A958-87A44406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0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99738-FA2A-49A8-830A-D68A0206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1566C6-43B1-45B1-980F-0C4596B3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52608D-8A33-4C5D-ADF1-B2CEC3FB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AA4A62-87F1-4119-A5E3-7C31CA79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93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1FF5B8-04A9-4D56-A664-CFAADB8D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C63D75-1B64-4E99-9404-9FFAF1C4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8B4754-55C9-4104-B4F6-3BCE0EAD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22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C836C9-AEF1-4A38-9245-7E754D30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9C76CD-29E2-48AE-BE6B-2BDEB7235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08A66F-40FA-4F20-BFDF-723A6032F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3389E9-EE78-4625-8727-687C4BD1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64C2F1-6A27-45B8-8860-5A63D827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FBC809-1C2C-4C69-9C90-EFE17409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92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C6DA6-EC31-4B32-9779-42500BB4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0A7996-565F-45DC-B901-04815FC2C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4E470C-F6BA-4144-8924-3F622F46D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B1D798-6403-496C-A50C-B181A902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0AA3E9-AFBD-463F-ACA3-04DC6772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203AAE-078B-4279-B709-E9EADED0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6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A40E64-984D-44B0-9985-CC014C1C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367033-D8D4-4AE4-A075-D21ED98C6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B7C1FE-6971-456E-B4E5-5B7B9A91A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5EFE-4A4C-4EF6-AA8E-FFFAAA99D19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C2AFE1-F683-41FD-ACCA-264C2184E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EC42AB-22BA-43BC-8488-B84EA4DBA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82D0-7C8E-4ECE-BD83-9ED9B3FDC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35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 39">
            <a:extLst>
              <a:ext uri="{FF2B5EF4-FFF2-40B4-BE49-F238E27FC236}">
                <a16:creationId xmlns:a16="http://schemas.microsoft.com/office/drawing/2014/main" id="{DEC90D7C-1CE0-42A7-A615-8804D64320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03" r="761"/>
          <a:stretch/>
        </p:blipFill>
        <p:spPr>
          <a:xfrm rot="10800000">
            <a:off x="0" y="0"/>
            <a:ext cx="4007767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B70A0B6-7DAF-44E9-80D1-F6DE64150395}"/>
              </a:ext>
            </a:extLst>
          </p:cNvPr>
          <p:cNvSpPr txBox="1"/>
          <p:nvPr/>
        </p:nvSpPr>
        <p:spPr>
          <a:xfrm>
            <a:off x="479376" y="476672"/>
            <a:ext cx="29523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u="none" strike="noStrike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SCHÉMA D'ÉTAPES D'UN PROJET DE CREATION DE FILIÈRE ALIMENTAIRE DE PROXIMITÉ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3ED6A6E-FF30-4F5F-A08A-503F5400B3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5775647"/>
            <a:ext cx="1304762" cy="4571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34C650D-E5DE-4CB5-A84E-E02DF27617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47" y="4293096"/>
            <a:ext cx="1304762" cy="128226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22DACE1-11B2-4848-A22E-52660A8770BE}"/>
              </a:ext>
            </a:extLst>
          </p:cNvPr>
          <p:cNvSpPr txBox="1"/>
          <p:nvPr/>
        </p:nvSpPr>
        <p:spPr>
          <a:xfrm>
            <a:off x="2855640" y="5775647"/>
            <a:ext cx="7277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This work is licensed under the Creative Commons Attribution - Non commercial - Share alike 4.0</a:t>
            </a:r>
            <a:b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 view a copy of this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licence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visit :</a:t>
            </a:r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https://creativecommons.org/licenses/by-nc-sa/4.0/</a:t>
            </a:r>
            <a:endParaRPr lang="en-US" sz="800" b="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r"/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Oeuvre collective du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collectif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Filières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en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Communs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: </a:t>
            </a:r>
            <a:r>
              <a:rPr lang="fr-FR" sz="800" dirty="0">
                <a:latin typeface="Roboto" panose="02000000000000000000" pitchFamily="2" charset="0"/>
                <a:ea typeface="Roboto" panose="02000000000000000000" pitchFamily="2" charset="0"/>
              </a:rPr>
              <a:t>www.filieresencommuns.org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9CADA87-8131-4950-9B81-1A8008B09FEF}"/>
              </a:ext>
            </a:extLst>
          </p:cNvPr>
          <p:cNvSpPr txBox="1"/>
          <p:nvPr/>
        </p:nvSpPr>
        <p:spPr>
          <a:xfrm>
            <a:off x="465149" y="6038339"/>
            <a:ext cx="36146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>
                <a:latin typeface="Roboto" panose="02000000000000000000" pitchFamily="2" charset="0"/>
                <a:ea typeface="Roboto" panose="02000000000000000000" pitchFamily="2" charset="0"/>
              </a:rPr>
              <a:t>www.filieresencommuns.org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47541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 descr="Une image contenant main&#10;&#10;Description générée automatiquement">
            <a:extLst>
              <a:ext uri="{FF2B5EF4-FFF2-40B4-BE49-F238E27FC236}">
                <a16:creationId xmlns:a16="http://schemas.microsoft.com/office/drawing/2014/main" id="{68A635E2-D9C2-4333-8DFB-C661C4C0D1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3" b="63476"/>
          <a:stretch/>
        </p:blipFill>
        <p:spPr>
          <a:xfrm>
            <a:off x="0" y="0"/>
            <a:ext cx="12191999" cy="1052736"/>
          </a:xfrm>
          <a:prstGeom prst="rect">
            <a:avLst/>
          </a:prstGeom>
        </p:spPr>
      </p:pic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00437FD-12CD-41EE-AFE3-341A229F2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08511"/>
              </p:ext>
            </p:extLst>
          </p:nvPr>
        </p:nvGraphicFramePr>
        <p:xfrm>
          <a:off x="743579" y="2532720"/>
          <a:ext cx="10704840" cy="432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5342575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71470617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3386073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40419632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9798923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7081282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35569579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 ÉMERGENCE</a:t>
                      </a:r>
                      <a:endParaRPr lang="fr-FR" sz="1200" b="1" i="1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0" i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 LANCEMENT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0" i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 RÉALISATION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0" i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 CONSOLIDATION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8908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Question clé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Pourquoi créer cette filière de proximité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Comment va marcher</a:t>
                      </a:r>
                      <a:br>
                        <a:rPr lang="fr-FR" sz="1100" b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</a:br>
                      <a:r>
                        <a:rPr lang="fr-FR" sz="1100" b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la filière ?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Comment se passe la</a:t>
                      </a:r>
                      <a:b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</a:b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mise en œuvre ?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Comment organiser la filière pour la rendre autonome ?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0525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Objectifs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Poser les bases du projet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Définir tous les paramètres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885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Réaliser le projet et le suivre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Consolider la filière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114776"/>
                  </a:ext>
                </a:extLst>
              </a:tr>
              <a:tr h="1796540">
                <a:tc>
                  <a:txBody>
                    <a:bodyPr/>
                    <a:lstStyle/>
                    <a:p>
                      <a:endParaRPr lang="fr-FR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r>
                        <a:rPr lang="fr-FR" sz="1100" b="0" i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Livrables</a:t>
                      </a: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r>
                        <a:rPr lang="fr-FR" sz="1100" b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Note de cadrage</a:t>
                      </a:r>
                    </a:p>
                    <a:p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Planning d’actions</a:t>
                      </a: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Cahier des charges 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Accords de financements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Accords techniques</a:t>
                      </a:r>
                      <a:endParaRPr lang="fr-FR" sz="1100" b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885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Statuts déposés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Achèvement des travaux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Contractualisation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Tableau de bord de gestion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Plan de communication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08108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fr-FR" sz="1100" b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3E4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776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9C7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C0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269629"/>
                  </a:ext>
                </a:extLst>
              </a:tr>
            </a:tbl>
          </a:graphicData>
        </a:graphic>
      </p:graphicFrame>
      <p:sp>
        <p:nvSpPr>
          <p:cNvPr id="26" name="ZoneTexte 25">
            <a:extLst>
              <a:ext uri="{FF2B5EF4-FFF2-40B4-BE49-F238E27FC236}">
                <a16:creationId xmlns:a16="http://schemas.microsoft.com/office/drawing/2014/main" id="{358D3210-CBF7-4164-A507-29B442D8323A}"/>
              </a:ext>
            </a:extLst>
          </p:cNvPr>
          <p:cNvSpPr txBox="1"/>
          <p:nvPr/>
        </p:nvSpPr>
        <p:spPr>
          <a:xfrm>
            <a:off x="743579" y="545485"/>
            <a:ext cx="10704835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fr-FR" sz="180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oboto Medium" panose="020B0604020202020204" pitchFamily="2" charset="0"/>
                <a:ea typeface="Roboto Medium" panose="020B0604020202020204" pitchFamily="2" charset="0"/>
              </a:rPr>
              <a:t>SCHÉMA D'ÉTAPES D'UN PROJET DE CREATION DE FILIÈRE DE PROXIMITÉ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  <a:latin typeface="Roboto Medium" panose="020B0604020202020204" pitchFamily="2" charset="0"/>
              <a:ea typeface="Roboto Medium" panose="020B0604020202020204" pitchFamily="2" charset="0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D5F5F100-ABD0-4B75-8E6D-C2C39D7C5039}"/>
              </a:ext>
            </a:extLst>
          </p:cNvPr>
          <p:cNvCxnSpPr>
            <a:cxnSpLocks/>
          </p:cNvCxnSpPr>
          <p:nvPr/>
        </p:nvCxnSpPr>
        <p:spPr>
          <a:xfrm>
            <a:off x="8832304" y="1772816"/>
            <a:ext cx="2616115" cy="3338"/>
          </a:xfrm>
          <a:prstGeom prst="straightConnector1">
            <a:avLst/>
          </a:prstGeom>
          <a:ln w="28575">
            <a:solidFill>
              <a:srgbClr val="82C0A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A501FE09-8223-452B-8BB7-82B88F440592}"/>
              </a:ext>
            </a:extLst>
          </p:cNvPr>
          <p:cNvCxnSpPr>
            <a:cxnSpLocks/>
          </p:cNvCxnSpPr>
          <p:nvPr/>
        </p:nvCxnSpPr>
        <p:spPr>
          <a:xfrm>
            <a:off x="1895707" y="1596134"/>
            <a:ext cx="0" cy="360040"/>
          </a:xfrm>
          <a:prstGeom prst="line">
            <a:avLst/>
          </a:prstGeom>
          <a:ln w="28575">
            <a:solidFill>
              <a:srgbClr val="E13E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3407501-F84C-49D7-B8BD-C2427B961E43}"/>
              </a:ext>
            </a:extLst>
          </p:cNvPr>
          <p:cNvCxnSpPr>
            <a:cxnSpLocks/>
          </p:cNvCxnSpPr>
          <p:nvPr/>
        </p:nvCxnSpPr>
        <p:spPr>
          <a:xfrm>
            <a:off x="4583832" y="1596134"/>
            <a:ext cx="0" cy="360040"/>
          </a:xfrm>
          <a:prstGeom prst="line">
            <a:avLst/>
          </a:prstGeom>
          <a:ln w="28575">
            <a:solidFill>
              <a:srgbClr val="EA7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C0641B8-DA63-4AB3-9E7D-C5A0557320E8}"/>
              </a:ext>
            </a:extLst>
          </p:cNvPr>
          <p:cNvCxnSpPr>
            <a:cxnSpLocks/>
          </p:cNvCxnSpPr>
          <p:nvPr/>
        </p:nvCxnSpPr>
        <p:spPr>
          <a:xfrm>
            <a:off x="7276232" y="1596134"/>
            <a:ext cx="0" cy="360040"/>
          </a:xfrm>
          <a:prstGeom prst="line">
            <a:avLst/>
          </a:prstGeom>
          <a:ln w="28575">
            <a:solidFill>
              <a:srgbClr val="C69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9649FE9-FAC1-4721-B351-7DC46FFEB190}"/>
              </a:ext>
            </a:extLst>
          </p:cNvPr>
          <p:cNvCxnSpPr>
            <a:cxnSpLocks/>
          </p:cNvCxnSpPr>
          <p:nvPr/>
        </p:nvCxnSpPr>
        <p:spPr>
          <a:xfrm>
            <a:off x="10056440" y="1596134"/>
            <a:ext cx="0" cy="360040"/>
          </a:xfrm>
          <a:prstGeom prst="line">
            <a:avLst/>
          </a:prstGeom>
          <a:ln w="28575">
            <a:solidFill>
              <a:srgbClr val="82C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2C3CAE6-970F-4BFE-95DF-2BA206A3E438}"/>
              </a:ext>
            </a:extLst>
          </p:cNvPr>
          <p:cNvCxnSpPr>
            <a:cxnSpLocks/>
          </p:cNvCxnSpPr>
          <p:nvPr/>
        </p:nvCxnSpPr>
        <p:spPr>
          <a:xfrm flipH="1">
            <a:off x="6023992" y="1772816"/>
            <a:ext cx="2808312" cy="0"/>
          </a:xfrm>
          <a:prstGeom prst="line">
            <a:avLst/>
          </a:prstGeom>
          <a:ln w="28575">
            <a:solidFill>
              <a:srgbClr val="C69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D7E3C439-CE63-4CED-B89F-CE88CD347946}"/>
              </a:ext>
            </a:extLst>
          </p:cNvPr>
          <p:cNvCxnSpPr>
            <a:cxnSpLocks/>
          </p:cNvCxnSpPr>
          <p:nvPr/>
        </p:nvCxnSpPr>
        <p:spPr>
          <a:xfrm>
            <a:off x="3431704" y="1772816"/>
            <a:ext cx="2664292" cy="0"/>
          </a:xfrm>
          <a:prstGeom prst="line">
            <a:avLst/>
          </a:prstGeom>
          <a:ln w="28575">
            <a:solidFill>
              <a:srgbClr val="E762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AB014B7-F50A-4972-84D7-6EF039C4C5C5}"/>
              </a:ext>
            </a:extLst>
          </p:cNvPr>
          <p:cNvCxnSpPr>
            <a:cxnSpLocks/>
          </p:cNvCxnSpPr>
          <p:nvPr/>
        </p:nvCxnSpPr>
        <p:spPr>
          <a:xfrm>
            <a:off x="743579" y="1772816"/>
            <a:ext cx="2688125" cy="0"/>
          </a:xfrm>
          <a:prstGeom prst="line">
            <a:avLst/>
          </a:prstGeom>
          <a:ln w="28575">
            <a:solidFill>
              <a:srgbClr val="E13E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5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main&#10;&#10;Description générée automatiquement">
            <a:extLst>
              <a:ext uri="{FF2B5EF4-FFF2-40B4-BE49-F238E27FC236}">
                <a16:creationId xmlns:a16="http://schemas.microsoft.com/office/drawing/2014/main" id="{AAF89451-E763-46CB-AC59-F60DE3DF2D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3" b="63476"/>
          <a:stretch/>
        </p:blipFill>
        <p:spPr>
          <a:xfrm>
            <a:off x="0" y="0"/>
            <a:ext cx="12191999" cy="1052736"/>
          </a:xfrm>
          <a:prstGeom prst="rect">
            <a:avLst/>
          </a:prstGeom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61B4746C-C062-45DC-AEC6-34835F385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64030"/>
              </p:ext>
            </p:extLst>
          </p:nvPr>
        </p:nvGraphicFramePr>
        <p:xfrm>
          <a:off x="839416" y="1052736"/>
          <a:ext cx="10296000" cy="5121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000">
                  <a:extLst>
                    <a:ext uri="{9D8B030D-6E8A-4147-A177-3AD203B41FA5}">
                      <a16:colId xmlns:a16="http://schemas.microsoft.com/office/drawing/2014/main" val="141359306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49438191"/>
                    </a:ext>
                  </a:extLst>
                </a:gridCol>
                <a:gridCol w="3348000">
                  <a:extLst>
                    <a:ext uri="{9D8B030D-6E8A-4147-A177-3AD203B41FA5}">
                      <a16:colId xmlns:a16="http://schemas.microsoft.com/office/drawing/2014/main" val="88500098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86575928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3103517899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QUESTIONS CLÉS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861747"/>
                  </a:ext>
                </a:extLst>
              </a:tr>
              <a:tr h="177327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Est-il intéressant de développer une telle filière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 quels besoin doit-elle répondre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En quoi ce questionnement est-il important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Qui porte ce questionnement ?</a:t>
                      </a:r>
                    </a:p>
                  </a:txBody>
                  <a:tcPr marL="0" marR="0" marT="18000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Quels sont les intérêts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Quels sont les acteurs &amp; leurs rôles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Les motivations &amp; divergences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Quels seraient les facteurs bloquants ?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Quelles sont les alternatives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Conditions de réussite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Quelles sont les valeurs du projet ?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7839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ACTIONS POSSIBLES 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OBJECTIFS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LIVRABLES </a:t>
                      </a:r>
                      <a:endParaRPr lang="fr-FR" sz="11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80071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Etude préalable sur le territoire pour détecter les besoins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Réunions d’information et de constitution du groupe projet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Formalisation des besoins et de la gouvernance en phase d’émergence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Communication sur l’émergence du projet</a:t>
                      </a:r>
                    </a:p>
                  </a:txBody>
                  <a:tcPr marL="0" marR="0" marT="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Poser et s’accorder sur les bases du projet :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lvl="0" indent="-171450" rtl="0" fontAlgn="base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Détecter les besoins et les formaliser</a:t>
                      </a:r>
                    </a:p>
                    <a:p>
                      <a:pPr marL="171450" lvl="0" indent="-171450" rtl="0" fontAlgn="base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Mobiliser les acteurs et former un collectif porteur</a:t>
                      </a:r>
                    </a:p>
                    <a:p>
                      <a:pPr marL="171450" lvl="0" indent="-171450" rtl="0" fontAlgn="base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Définir le projet : cibler et faire des choix</a:t>
                      </a:r>
                    </a:p>
                    <a:p>
                      <a:pPr marL="171450" lvl="0" indent="-171450" rtl="0" fontAlgn="base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Étudier le réalisme du projet</a:t>
                      </a:r>
                    </a:p>
                    <a:p>
                      <a:pPr marL="171450" indent="-171450" rtl="0" fontAlgn="base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Trouver des financements pour la phase de lancement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Préparer le portage financier pour les investissements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Note de cadrage</a:t>
                      </a: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Analyse des besoins / Enquête du territoire 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Jeux d’acteurs /Liste des acteurs intéressés par</a:t>
                      </a:r>
                      <a:b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le projet et liste des acteurs impliqués dans le </a:t>
                      </a:r>
                      <a:b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collectif d’émergence / liste des partenaires 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Valeurs du projet / Enjeux de la démarche</a:t>
                      </a:r>
                      <a:b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Gouvernance 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 startAt="2"/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Planning d’actions avec jalons &amp; échéances</a:t>
                      </a:r>
                      <a:b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</a:b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484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28FA622-86FB-4F3A-BB69-A9AEAC369BEC}"/>
              </a:ext>
            </a:extLst>
          </p:cNvPr>
          <p:cNvSpPr txBox="1"/>
          <p:nvPr/>
        </p:nvSpPr>
        <p:spPr>
          <a:xfrm>
            <a:off x="839416" y="545486"/>
            <a:ext cx="5603809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fr-FR" sz="1800" i="0" u="none" strike="noStrike" dirty="0">
                <a:solidFill>
                  <a:srgbClr val="E13E4B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</a:rPr>
              <a:t>1 PHASE D’ÉMERGENCE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F4E835-6CBC-4BB1-87BA-B8E9130C8591}"/>
              </a:ext>
            </a:extLst>
          </p:cNvPr>
          <p:cNvSpPr/>
          <p:nvPr/>
        </p:nvSpPr>
        <p:spPr>
          <a:xfrm>
            <a:off x="0" y="6741368"/>
            <a:ext cx="12191999" cy="116632"/>
          </a:xfrm>
          <a:prstGeom prst="rect">
            <a:avLst/>
          </a:prstGeom>
          <a:solidFill>
            <a:srgbClr val="E13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main&#10;&#10;Description générée automatiquement">
            <a:extLst>
              <a:ext uri="{FF2B5EF4-FFF2-40B4-BE49-F238E27FC236}">
                <a16:creationId xmlns:a16="http://schemas.microsoft.com/office/drawing/2014/main" id="{87908C18-5ABF-4EDD-B63C-D1F3EFD37D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3" b="63476"/>
          <a:stretch/>
        </p:blipFill>
        <p:spPr>
          <a:xfrm>
            <a:off x="0" y="0"/>
            <a:ext cx="12191999" cy="1052736"/>
          </a:xfrm>
          <a:prstGeom prst="rect">
            <a:avLst/>
          </a:prstGeom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61B4746C-C062-45DC-AEC6-34835F385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925676"/>
              </p:ext>
            </p:extLst>
          </p:nvPr>
        </p:nvGraphicFramePr>
        <p:xfrm>
          <a:off x="839416" y="1052736"/>
          <a:ext cx="10296000" cy="5526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1413593064"/>
                    </a:ext>
                  </a:extLst>
                </a:gridCol>
                <a:gridCol w="467664">
                  <a:extLst>
                    <a:ext uri="{9D8B030D-6E8A-4147-A177-3AD203B41FA5}">
                      <a16:colId xmlns:a16="http://schemas.microsoft.com/office/drawing/2014/main" val="1949438191"/>
                    </a:ext>
                  </a:extLst>
                </a:gridCol>
                <a:gridCol w="3348760">
                  <a:extLst>
                    <a:ext uri="{9D8B030D-6E8A-4147-A177-3AD203B41FA5}">
                      <a16:colId xmlns:a16="http://schemas.microsoft.com/office/drawing/2014/main" val="885000981"/>
                    </a:ext>
                  </a:extLst>
                </a:gridCol>
                <a:gridCol w="359240">
                  <a:extLst>
                    <a:ext uri="{9D8B030D-6E8A-4147-A177-3AD203B41FA5}">
                      <a16:colId xmlns:a16="http://schemas.microsoft.com/office/drawing/2014/main" val="3986575928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3103517899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QUESTIONS CLÉS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861747"/>
                  </a:ext>
                </a:extLst>
              </a:tr>
              <a:tr h="106216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 est le modèle économique et financier ?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Quels sont les moyens nécessaire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 forme juridique pour le lancement ?</a:t>
                      </a:r>
                    </a:p>
                  </a:txBody>
                  <a:tcPr marL="0" marR="0" marT="18000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 mode de gouvernance et forme juridique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Prévoyons-nous de les faire évoluer ensuite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 est la répartition des rôles entre les acteurs ?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Quelles actions sont externalisées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 rôle va jouer la structure d’accompagnement ?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7839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ACTIONS POSSIBLES 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OBJECTIFS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LIVRABLES </a:t>
                      </a:r>
                      <a:endParaRPr lang="fr-FR" sz="11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80071"/>
                  </a:ext>
                </a:extLst>
              </a:tr>
              <a:tr h="356400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Réunions régulières et planifiées pour répartir les tâches et définir les moyens nécessaires au lancement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Réalisation d’une étude de faisabilité (étude de marché et étude technique)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Accompagnement et formations pour le choix de la forme juridique et de gouvernance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Définir clairement le rôle de la structure d’accompagnement dans le lancement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Créer des outils et une pratique de communication entre acteurs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Déposer des dossiers de financements</a:t>
                      </a:r>
                    </a:p>
                  </a:txBody>
                  <a:tcPr marL="0" marR="0" marT="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Obtenir l’ensemble des paramètres nécessaires à la réalisation :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Réaliser une étude de faisabilité du projet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Valider le groupe porteur de projet, les partenaires, le modèle juridique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Valider le schéma de fonctionnement entre les acteurs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Consolider le démarrage du projet.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Le cahier des charges opérationnel du projet de filière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Étude d’analyse de marché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Étude  techniques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Business plan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Cadre juridique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Note de cadrage de la gouvernance de lancement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Planification de la réalisation et indicateurs de suivi, organigramme des tâches, fiches tâches)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 startAt="2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Les accords de financement et accords techniques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484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28FA622-86FB-4F3A-BB69-A9AEAC369BEC}"/>
              </a:ext>
            </a:extLst>
          </p:cNvPr>
          <p:cNvSpPr txBox="1"/>
          <p:nvPr/>
        </p:nvSpPr>
        <p:spPr>
          <a:xfrm>
            <a:off x="839416" y="545486"/>
            <a:ext cx="5603809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fr-FR" sz="1800" i="0" u="none" strike="noStrike" dirty="0">
                <a:solidFill>
                  <a:srgbClr val="C88572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</a:rPr>
              <a:t>2 PHASE DE LANCEMENT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1688FE-24F3-4EAF-87CA-73AB7705C187}"/>
              </a:ext>
            </a:extLst>
          </p:cNvPr>
          <p:cNvSpPr/>
          <p:nvPr/>
        </p:nvSpPr>
        <p:spPr>
          <a:xfrm>
            <a:off x="0" y="6741368"/>
            <a:ext cx="12191999" cy="116632"/>
          </a:xfrm>
          <a:prstGeom prst="rect">
            <a:avLst/>
          </a:prstGeom>
          <a:solidFill>
            <a:srgbClr val="C885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885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2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main&#10;&#10;Description générée automatiquement">
            <a:extLst>
              <a:ext uri="{FF2B5EF4-FFF2-40B4-BE49-F238E27FC236}">
                <a16:creationId xmlns:a16="http://schemas.microsoft.com/office/drawing/2014/main" id="{F2569786-FABA-4C93-A42B-5C99F70D3D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3" b="63476"/>
          <a:stretch/>
        </p:blipFill>
        <p:spPr>
          <a:xfrm>
            <a:off x="0" y="0"/>
            <a:ext cx="12191999" cy="1052736"/>
          </a:xfrm>
          <a:prstGeom prst="rect">
            <a:avLst/>
          </a:prstGeom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61B4746C-C062-45DC-AEC6-34835F385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851658"/>
              </p:ext>
            </p:extLst>
          </p:nvPr>
        </p:nvGraphicFramePr>
        <p:xfrm>
          <a:off x="839416" y="1052736"/>
          <a:ext cx="10296000" cy="562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1413593064"/>
                    </a:ext>
                  </a:extLst>
                </a:gridCol>
                <a:gridCol w="467664">
                  <a:extLst>
                    <a:ext uri="{9D8B030D-6E8A-4147-A177-3AD203B41FA5}">
                      <a16:colId xmlns:a16="http://schemas.microsoft.com/office/drawing/2014/main" val="1949438191"/>
                    </a:ext>
                  </a:extLst>
                </a:gridCol>
                <a:gridCol w="3348760">
                  <a:extLst>
                    <a:ext uri="{9D8B030D-6E8A-4147-A177-3AD203B41FA5}">
                      <a16:colId xmlns:a16="http://schemas.microsoft.com/office/drawing/2014/main" val="885000981"/>
                    </a:ext>
                  </a:extLst>
                </a:gridCol>
                <a:gridCol w="359240">
                  <a:extLst>
                    <a:ext uri="{9D8B030D-6E8A-4147-A177-3AD203B41FA5}">
                      <a16:colId xmlns:a16="http://schemas.microsoft.com/office/drawing/2014/main" val="3986575928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3103517899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QUESTIONS CLÉS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861747"/>
                  </a:ext>
                </a:extLst>
              </a:tr>
              <a:tr h="106216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Comment avance le projet filière ?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Quelles sont les difficultés rencontrées 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Quelles sont les solutions possibles ?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Comment les mettre en œuvre ?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Est-ce que la filière est viable économiquement au lancement ?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Si elle a bénéficié d’aide au démarrage, va-t-elle pouvoir s’autonomiser ? 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7839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ACTIONS POSSIBLES 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OBJECTIFS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LIVRABLES </a:t>
                      </a:r>
                      <a:endParaRPr lang="fr-FR" sz="11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80071"/>
                  </a:ext>
                </a:extLst>
              </a:tr>
              <a:tr h="356400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Animer la réalisation du projet : réunions très régulières avec les comités de pilotage, Conseil d’administration et autre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Anticiper &amp; gérer les conflits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Assurer un suivi et la gestion économique du projet filière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Proposer des formations aux parties prenantes du projet</a:t>
                      </a:r>
                    </a:p>
                  </a:txBody>
                  <a:tcPr marL="0" marR="0" marT="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Réaliser le projet et en assurer le suivi :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Mettre en œuvre opérationnellement les tâches selon la chronologie identifiée</a:t>
                      </a:r>
                    </a:p>
                    <a:p>
                      <a:pPr marL="0" indent="0" rtl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Suivre continuellement l’état d’avancement des ressources et du fonctionnement (coûts, délais, qualité, organisation)</a:t>
                      </a:r>
                    </a:p>
                    <a:p>
                      <a:pPr marL="0" indent="0" rtl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S’assurer de la viabilité économique de sa structure</a:t>
                      </a:r>
                    </a:p>
                    <a:p>
                      <a:pPr marL="0" indent="0" rtl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Consolider son plan de développement et son business model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Statuts déposés</a:t>
                      </a: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Achèvement des travaux</a:t>
                      </a: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Contractualisation signée entre tous les opérateurs </a:t>
                      </a: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Suivi de la planification et des indicateurs de suivi de la bonne mise en œuvre du projet</a:t>
                      </a: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CR régulier du COTEK, des responsables de tâches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484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28FA622-86FB-4F3A-BB69-A9AEAC369BEC}"/>
              </a:ext>
            </a:extLst>
          </p:cNvPr>
          <p:cNvSpPr txBox="1"/>
          <p:nvPr/>
        </p:nvSpPr>
        <p:spPr>
          <a:xfrm>
            <a:off x="839416" y="545486"/>
            <a:ext cx="5603809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fr-FR" sz="1800" i="0" u="none" strike="noStrike" dirty="0">
                <a:solidFill>
                  <a:srgbClr val="C69C73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</a:rPr>
              <a:t>3 PHASE DE RÉALISATION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131F4F-6FDA-4D64-ABC2-28964ED4CC30}"/>
              </a:ext>
            </a:extLst>
          </p:cNvPr>
          <p:cNvSpPr/>
          <p:nvPr/>
        </p:nvSpPr>
        <p:spPr>
          <a:xfrm>
            <a:off x="0" y="6741368"/>
            <a:ext cx="12191999" cy="116632"/>
          </a:xfrm>
          <a:prstGeom prst="rect">
            <a:avLst/>
          </a:prstGeom>
          <a:solidFill>
            <a:srgbClr val="C69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885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0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main&#10;&#10;Description générée automatiquement">
            <a:extLst>
              <a:ext uri="{FF2B5EF4-FFF2-40B4-BE49-F238E27FC236}">
                <a16:creationId xmlns:a16="http://schemas.microsoft.com/office/drawing/2014/main" id="{0F349828-DF37-4DA0-91A4-3F0557D84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3" b="63476"/>
          <a:stretch/>
        </p:blipFill>
        <p:spPr>
          <a:xfrm>
            <a:off x="0" y="0"/>
            <a:ext cx="12191999" cy="1052736"/>
          </a:xfrm>
          <a:prstGeom prst="rect">
            <a:avLst/>
          </a:prstGeom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61B4746C-C062-45DC-AEC6-34835F385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704785"/>
              </p:ext>
            </p:extLst>
          </p:nvPr>
        </p:nvGraphicFramePr>
        <p:xfrm>
          <a:off x="839416" y="1052736"/>
          <a:ext cx="10296000" cy="5526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1413593064"/>
                    </a:ext>
                  </a:extLst>
                </a:gridCol>
                <a:gridCol w="395656">
                  <a:extLst>
                    <a:ext uri="{9D8B030D-6E8A-4147-A177-3AD203B41FA5}">
                      <a16:colId xmlns:a16="http://schemas.microsoft.com/office/drawing/2014/main" val="1949438191"/>
                    </a:ext>
                  </a:extLst>
                </a:gridCol>
                <a:gridCol w="3348760">
                  <a:extLst>
                    <a:ext uri="{9D8B030D-6E8A-4147-A177-3AD203B41FA5}">
                      <a16:colId xmlns:a16="http://schemas.microsoft.com/office/drawing/2014/main" val="885000981"/>
                    </a:ext>
                  </a:extLst>
                </a:gridCol>
                <a:gridCol w="359240">
                  <a:extLst>
                    <a:ext uri="{9D8B030D-6E8A-4147-A177-3AD203B41FA5}">
                      <a16:colId xmlns:a16="http://schemas.microsoft.com/office/drawing/2014/main" val="3986575928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3103517899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QUESTIONS CLÉS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861747"/>
                  </a:ext>
                </a:extLst>
              </a:tr>
              <a:tr h="106216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Quelle forme juridique choisir pour un rythme de croisière ?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Faut-il changer la gouvernance ?</a:t>
                      </a:r>
                    </a:p>
                  </a:txBody>
                  <a:tcPr marL="0" marR="0" marT="18000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Comment le collectif peut-il s’autonomiser de la structure d’accompagnement 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La structure doit elle embaucher un/des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salarié.s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? 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Comment communiquer sur la filière ?</a:t>
                      </a:r>
                    </a:p>
                  </a:txBody>
                  <a:tcPr marL="0" marR="0" marT="18000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7839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ACTIONS POSSIBLES 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OBJECTIFS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LIVRABLES </a:t>
                      </a:r>
                      <a:endParaRPr lang="fr-FR" sz="11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80071"/>
                  </a:ext>
                </a:extLst>
              </a:tr>
              <a:tr h="356400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Débriefer avec les acteurs de la phase projet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Faire un AFOM du travail réalisé et de la filière mise en place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Réunions régulière de suivi de l’activité et de gestion économique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Changement de forme juridique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Evolution de la gouvernance, Embauche de salariés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Accroissement des activités et investissement, levée de fonds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Développement de la communication, mise en place d’un plan de communication</a:t>
                      </a:r>
                    </a:p>
                  </a:txBody>
                  <a:tcPr marL="0" marR="0" marT="0" marB="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Faire le bilan de la phase projet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0" indent="0" rtl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Développer et rendre la filière autonome :</a:t>
                      </a:r>
                    </a:p>
                    <a:p>
                      <a:pPr marL="0" indent="0" rtl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Faire évoluer la filière pour permettre son développement</a:t>
                      </a:r>
                    </a:p>
                    <a:p>
                      <a:pPr marL="0" indent="0" rtl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Rendre le collectif autonome</a:t>
                      </a: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171450" indent="-171450" rtl="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Développer la communication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Bilan écrit et partagé</a:t>
                      </a: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Tableau de bord de gestion</a:t>
                      </a: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28600" indent="-228600" rtl="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Plan de communication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484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28FA622-86FB-4F3A-BB69-A9AEAC369BEC}"/>
              </a:ext>
            </a:extLst>
          </p:cNvPr>
          <p:cNvSpPr txBox="1"/>
          <p:nvPr/>
        </p:nvSpPr>
        <p:spPr>
          <a:xfrm>
            <a:off x="839416" y="545486"/>
            <a:ext cx="5603809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fr-FR" sz="1800" i="0" u="none" strike="noStrike" dirty="0">
                <a:solidFill>
                  <a:srgbClr val="82C0AD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</a:rPr>
              <a:t>4 PHASE DE CONSOLIDATION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7A48E1-B33D-4C9E-8D2F-966E13219A57}"/>
              </a:ext>
            </a:extLst>
          </p:cNvPr>
          <p:cNvSpPr/>
          <p:nvPr/>
        </p:nvSpPr>
        <p:spPr>
          <a:xfrm>
            <a:off x="0" y="6741368"/>
            <a:ext cx="12191999" cy="116632"/>
          </a:xfrm>
          <a:prstGeom prst="rect">
            <a:avLst/>
          </a:prstGeom>
          <a:solidFill>
            <a:srgbClr val="8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885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55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957</Words>
  <Application>Microsoft Office PowerPoint</Application>
  <PresentationFormat>Grand écran</PresentationFormat>
  <Paragraphs>232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Roboto Light</vt:lpstr>
      <vt:lpstr>Roboto Medium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Appert</dc:creator>
  <cp:lastModifiedBy>Paul Appert</cp:lastModifiedBy>
  <cp:revision>7</cp:revision>
  <dcterms:created xsi:type="dcterms:W3CDTF">2021-11-17T14:05:13Z</dcterms:created>
  <dcterms:modified xsi:type="dcterms:W3CDTF">2022-01-18T19:23:46Z</dcterms:modified>
</cp:coreProperties>
</file>